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71" r:id="rId5"/>
    <p:sldId id="260" r:id="rId6"/>
    <p:sldId id="261" r:id="rId7"/>
    <p:sldId id="263" r:id="rId8"/>
    <p:sldId id="268" r:id="rId9"/>
    <p:sldId id="264" r:id="rId10"/>
    <p:sldId id="266" r:id="rId11"/>
    <p:sldId id="270" r:id="rId12"/>
    <p:sldId id="269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4" r:id="rId26"/>
    <p:sldId id="285" r:id="rId2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/>
        </p:nvSpPr>
        <p:spPr bwMode="auto">
          <a:xfrm>
            <a:off x="457200" y="152400"/>
            <a:ext cx="8229600" cy="1219200"/>
          </a:xfrm>
          <a:prstGeom prst="rect">
            <a:avLst/>
          </a:prstGeom>
        </p:spPr>
        <p:txBody>
          <a:bodyPr anchor="b"/>
          <a:lstStyle/>
          <a:p>
            <a:pPr>
              <a:defRPr/>
            </a:pPr>
            <a:endParaRPr lang="ru-RU" sz="4200">
              <a:solidFill>
                <a:srgbClr val="F9F9F9"/>
              </a:solidFill>
              <a:latin typeface="Constantia" pitchFamily="18" charset="0"/>
              <a:cs typeface="+mn-cs"/>
            </a:endParaRPr>
          </a:p>
        </p:txBody>
      </p:sp>
      <p:sp>
        <p:nvSpPr>
          <p:cNvPr id="3" name="Rectangle 3"/>
          <p:cNvSpPr>
            <a:spLocks noGrp="1"/>
          </p:cNvSpPr>
          <p:nvPr/>
        </p:nvSpPr>
        <p:spPr bwMode="auto">
          <a:xfrm>
            <a:off x="457200" y="1447800"/>
            <a:ext cx="8229600" cy="4678363"/>
          </a:xfrm>
          <a:prstGeom prst="rect">
            <a:avLst/>
          </a:prstGeom>
        </p:spPr>
        <p:txBody>
          <a:bodyPr/>
          <a:lstStyle/>
          <a:p>
            <a:pPr marL="273050" indent="-273050">
              <a:spcBef>
                <a:spcPts val="600"/>
              </a:spcBef>
              <a:buClr>
                <a:schemeClr val="accent2"/>
              </a:buClr>
              <a:buSzPct val="85000"/>
              <a:buFont typeface="Wingdings 2" pitchFamily="18" charset="2"/>
              <a:buChar char=""/>
              <a:defRPr/>
            </a:pPr>
            <a:endParaRPr lang="ru-RU" sz="2600">
              <a:latin typeface="Constantia" pitchFamily="18" charset="0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F207AB-E52A-4596-97CE-BECCE230A831}" type="datetimeFigureOut">
              <a:rPr lang="ru-RU"/>
              <a:pPr>
                <a:defRPr/>
              </a:pPr>
              <a:t>05.10.2015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A81C2-68C2-467E-878B-B9229A3854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C0896D-BE3F-474B-97D9-D2CF0792E29D}" type="datetimeFigureOut">
              <a:rPr lang="ru-RU"/>
              <a:pPr>
                <a:defRPr/>
              </a:pPr>
              <a:t>05.10.2015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837CC1-201F-4D1A-975F-0F24C23BA1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/>
        </p:nvSpPr>
        <p:spPr bwMode="auto">
          <a:xfrm>
            <a:off x="457200" y="152400"/>
            <a:ext cx="8229600" cy="1219200"/>
          </a:xfrm>
          <a:prstGeom prst="rect">
            <a:avLst/>
          </a:prstGeom>
        </p:spPr>
        <p:txBody>
          <a:bodyPr anchor="b"/>
          <a:lstStyle/>
          <a:p>
            <a:pPr>
              <a:defRPr/>
            </a:pPr>
            <a:endParaRPr lang="ru-RU" sz="4200">
              <a:solidFill>
                <a:srgbClr val="F9F9F9"/>
              </a:solidFill>
              <a:latin typeface="Constantia" pitchFamily="18" charset="0"/>
              <a:cs typeface="+mn-cs"/>
            </a:endParaRPr>
          </a:p>
        </p:txBody>
      </p:sp>
      <p:sp>
        <p:nvSpPr>
          <p:cNvPr id="3" name="Rectangle 3"/>
          <p:cNvSpPr>
            <a:spLocks noGrp="1"/>
          </p:cNvSpPr>
          <p:nvPr/>
        </p:nvSpPr>
        <p:spPr bwMode="auto">
          <a:xfrm>
            <a:off x="457200" y="1447800"/>
            <a:ext cx="8229600" cy="4678363"/>
          </a:xfrm>
          <a:prstGeom prst="rect">
            <a:avLst/>
          </a:prstGeom>
        </p:spPr>
        <p:txBody>
          <a:bodyPr/>
          <a:lstStyle/>
          <a:p>
            <a:pPr marL="273050" indent="-273050">
              <a:spcBef>
                <a:spcPts val="600"/>
              </a:spcBef>
              <a:buClr>
                <a:schemeClr val="accent2"/>
              </a:buClr>
              <a:buSzPct val="85000"/>
              <a:buFont typeface="Wingdings 2" pitchFamily="18" charset="2"/>
              <a:buChar char=""/>
              <a:defRPr/>
            </a:pPr>
            <a:endParaRPr lang="ru-RU" sz="2600">
              <a:latin typeface="Constantia" pitchFamily="18" charset="0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/>
        </p:nvSpPr>
        <p:spPr bwMode="auto">
          <a:xfrm>
            <a:off x="457200" y="152400"/>
            <a:ext cx="8229600" cy="1219200"/>
          </a:xfrm>
          <a:prstGeom prst="rect">
            <a:avLst/>
          </a:prstGeom>
        </p:spPr>
        <p:txBody>
          <a:bodyPr anchor="b"/>
          <a:lstStyle/>
          <a:p>
            <a:pPr>
              <a:defRPr/>
            </a:pPr>
            <a:endParaRPr lang="ru-RU" sz="4200">
              <a:solidFill>
                <a:srgbClr val="F9F9F9"/>
              </a:solidFill>
              <a:latin typeface="Constantia" pitchFamily="18" charset="0"/>
              <a:cs typeface="+mn-cs"/>
            </a:endParaRPr>
          </a:p>
        </p:txBody>
      </p:sp>
      <p:sp>
        <p:nvSpPr>
          <p:cNvPr id="3" name="Rectangle 3"/>
          <p:cNvSpPr>
            <a:spLocks noGrp="1"/>
          </p:cNvSpPr>
          <p:nvPr/>
        </p:nvSpPr>
        <p:spPr bwMode="auto">
          <a:xfrm>
            <a:off x="457200" y="1447800"/>
            <a:ext cx="8229600" cy="4678363"/>
          </a:xfrm>
          <a:prstGeom prst="rect">
            <a:avLst/>
          </a:prstGeom>
        </p:spPr>
        <p:txBody>
          <a:bodyPr/>
          <a:lstStyle/>
          <a:p>
            <a:pPr marL="273050" indent="-273050">
              <a:spcBef>
                <a:spcPts val="600"/>
              </a:spcBef>
              <a:buClr>
                <a:schemeClr val="accent2"/>
              </a:buClr>
              <a:buSzPct val="85000"/>
              <a:buFont typeface="Wingdings 2" pitchFamily="18" charset="2"/>
              <a:buChar char=""/>
              <a:defRPr/>
            </a:pPr>
            <a:endParaRPr lang="ru-RU" sz="2600">
              <a:latin typeface="Constantia" pitchFamily="18" charset="0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/>
        </p:nvSpPr>
        <p:spPr bwMode="auto">
          <a:xfrm>
            <a:off x="457200" y="152400"/>
            <a:ext cx="8229600" cy="1219200"/>
          </a:xfrm>
          <a:prstGeom prst="rect">
            <a:avLst/>
          </a:prstGeom>
        </p:spPr>
        <p:txBody>
          <a:bodyPr anchor="b"/>
          <a:lstStyle/>
          <a:p>
            <a:pPr>
              <a:defRPr/>
            </a:pPr>
            <a:endParaRPr lang="ru-RU" sz="4200">
              <a:solidFill>
                <a:srgbClr val="F9F9F9"/>
              </a:solidFill>
              <a:latin typeface="Constantia" pitchFamily="18" charset="0"/>
              <a:cs typeface="+mn-cs"/>
            </a:endParaRPr>
          </a:p>
        </p:txBody>
      </p:sp>
      <p:sp>
        <p:nvSpPr>
          <p:cNvPr id="3" name="Rectangle 3"/>
          <p:cNvSpPr>
            <a:spLocks noGrp="1"/>
          </p:cNvSpPr>
          <p:nvPr/>
        </p:nvSpPr>
        <p:spPr bwMode="auto">
          <a:xfrm>
            <a:off x="457200" y="1447800"/>
            <a:ext cx="8229600" cy="4678363"/>
          </a:xfrm>
          <a:prstGeom prst="rect">
            <a:avLst/>
          </a:prstGeom>
        </p:spPr>
        <p:txBody>
          <a:bodyPr/>
          <a:lstStyle/>
          <a:p>
            <a:pPr marL="273050" indent="-273050">
              <a:spcBef>
                <a:spcPts val="600"/>
              </a:spcBef>
              <a:buClr>
                <a:schemeClr val="accent2"/>
              </a:buClr>
              <a:buSzPct val="85000"/>
              <a:buFont typeface="Wingdings 2" pitchFamily="18" charset="2"/>
              <a:buChar char=""/>
              <a:defRPr/>
            </a:pPr>
            <a:endParaRPr lang="ru-RU" sz="2600">
              <a:latin typeface="Constantia" pitchFamily="18" charset="0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/>
        </p:nvSpPr>
        <p:spPr bwMode="auto">
          <a:xfrm>
            <a:off x="457200" y="152400"/>
            <a:ext cx="8229600" cy="1219200"/>
          </a:xfrm>
          <a:prstGeom prst="rect">
            <a:avLst/>
          </a:prstGeom>
        </p:spPr>
        <p:txBody>
          <a:bodyPr anchor="b"/>
          <a:lstStyle/>
          <a:p>
            <a:pPr>
              <a:defRPr/>
            </a:pPr>
            <a:endParaRPr lang="ru-RU" sz="4200">
              <a:solidFill>
                <a:srgbClr val="F9F9F9"/>
              </a:solidFill>
              <a:latin typeface="Constantia" pitchFamily="18" charset="0"/>
              <a:cs typeface="+mn-cs"/>
            </a:endParaRPr>
          </a:p>
        </p:txBody>
      </p:sp>
      <p:sp>
        <p:nvSpPr>
          <p:cNvPr id="3" name="Rectangle 3"/>
          <p:cNvSpPr>
            <a:spLocks noGrp="1"/>
          </p:cNvSpPr>
          <p:nvPr/>
        </p:nvSpPr>
        <p:spPr bwMode="auto">
          <a:xfrm>
            <a:off x="457200" y="1447800"/>
            <a:ext cx="8229600" cy="4678363"/>
          </a:xfrm>
          <a:prstGeom prst="rect">
            <a:avLst/>
          </a:prstGeom>
        </p:spPr>
        <p:txBody>
          <a:bodyPr/>
          <a:lstStyle/>
          <a:p>
            <a:pPr marL="273050" indent="-273050">
              <a:spcBef>
                <a:spcPts val="600"/>
              </a:spcBef>
              <a:buClr>
                <a:schemeClr val="accent2"/>
              </a:buClr>
              <a:buSzPct val="85000"/>
              <a:buFont typeface="Wingdings 2" pitchFamily="18" charset="2"/>
              <a:buChar char=""/>
              <a:defRPr/>
            </a:pPr>
            <a:endParaRPr lang="ru-RU" sz="2600">
              <a:latin typeface="Constantia" pitchFamily="18" charset="0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1D73E1-758D-4AC8-B87F-1177E37D5694}" type="datetimeFigureOut">
              <a:rPr lang="ru-RU"/>
              <a:pPr>
                <a:defRPr/>
              </a:pPr>
              <a:t>05.10.2015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42BB2D-81ED-4B68-A2D7-2B87E10CF1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57DF0B-2566-4BC0-A556-97B0683E46E2}" type="datetimeFigureOut">
              <a:rPr lang="ru-RU"/>
              <a:pPr>
                <a:defRPr/>
              </a:pPr>
              <a:t>05.10.2015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27B3CD-2431-4B05-8240-1318459B5D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7DE7DC-6046-4A0D-95AC-55B9CD19448B}" type="datetimeFigureOut">
              <a:rPr lang="ru-RU"/>
              <a:pPr>
                <a:defRPr/>
              </a:pPr>
              <a:t>05.10.2015</a:t>
            </a:fld>
            <a:endParaRPr lang="ru-RU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F300B5-B094-440E-A09F-792E23246B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A905B7-6546-411F-9EB5-BA3958B752FF}" type="datetimeFigureOut">
              <a:rPr lang="ru-RU"/>
              <a:pPr>
                <a:defRPr/>
              </a:pPr>
              <a:t>05.10.2015</a:t>
            </a:fld>
            <a:endParaRPr lang="ru-RU"/>
          </a:p>
        </p:txBody>
      </p:sp>
      <p:sp>
        <p:nvSpPr>
          <p:cNvPr id="3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91800F-F2B6-43C9-92D7-14B1D19A06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Текст 8"/>
          <p:cNvSpPr>
            <a:spLocks noGrp="1"/>
          </p:cNvSpPr>
          <p:nvPr>
            <p:ph type="body" idx="1"/>
          </p:nvPr>
        </p:nvSpPr>
        <p:spPr bwMode="auto">
          <a:xfrm>
            <a:off x="457200" y="1447800"/>
            <a:ext cx="8229600" cy="467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950"/>
            <a:ext cx="2590800" cy="38417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0AF13FB-6A45-41C2-BB38-170305AA3FED}" type="datetimeFigureOut">
              <a:rPr lang="ru-RU"/>
              <a:pPr>
                <a:defRPr/>
              </a:pPr>
              <a:t>05.10.2015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950"/>
            <a:ext cx="3581400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725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600" baseline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D99174A-9FAD-43BD-9BE5-25635D8E97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  <p:sldLayoutId id="2147483747" r:id="rId4"/>
    <p:sldLayoutId id="2147483748" r:id="rId5"/>
    <p:sldLayoutId id="2147483743" r:id="rId6"/>
    <p:sldLayoutId id="2147483742" r:id="rId7"/>
    <p:sldLayoutId id="2147483741" r:id="rId8"/>
    <p:sldLayoutId id="2147483740" r:id="rId9"/>
    <p:sldLayoutId id="2147483739" r:id="rId10"/>
    <p:sldLayoutId id="2147483738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lang="en-US" sz="4200" kern="1200" spc="-10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4888" indent="-228600" algn="l" rtl="0" eaLnBrk="0" fontAlgn="base" hangingPunct="0">
        <a:spcBef>
          <a:spcPts val="300"/>
        </a:spcBef>
        <a:spcAft>
          <a:spcPct val="0"/>
        </a:spcAft>
        <a:buClr>
          <a:srgbClr val="B37732"/>
        </a:buClr>
        <a:buSzPct val="85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eaLnBrk="0" fontAlgn="base" hangingPunct="0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163" indent="-228600" algn="l" rtl="0" eaLnBrk="0" fontAlgn="base" hangingPunct="0">
        <a:spcBef>
          <a:spcPts val="338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457200" y="3700463"/>
            <a:ext cx="8305800" cy="1143000"/>
          </a:xfrm>
        </p:spPr>
        <p:txBody>
          <a:bodyPr/>
          <a:lstStyle/>
          <a:p>
            <a:pPr marL="0" indent="0" algn="ctr" eaLnBrk="1" hangingPunct="1">
              <a:buFont typeface="Wingdings 2" pitchFamily="18" charset="2"/>
              <a:buNone/>
            </a:pPr>
            <a:endParaRPr lang="ru-RU" sz="2200" smtClean="0">
              <a:solidFill>
                <a:schemeClr val="tx2"/>
              </a:solidFill>
            </a:endParaRPr>
          </a:p>
        </p:txBody>
      </p:sp>
      <p:pic>
        <p:nvPicPr>
          <p:cNvPr id="2" name="Заголовок 1"/>
          <p:cNvPicPr>
            <a:picLocks noGrp="1" noChangeArrowheads="1"/>
          </p:cNvPicPr>
          <p:nvPr>
            <p:ph type="ctrTitle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850" y="1036638"/>
            <a:ext cx="8448675" cy="2382837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Кирилл\Мои документы\Мои рисунки\киевско-печорская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00113" y="2708275"/>
            <a:ext cx="2928937" cy="3567113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539750" y="152400"/>
            <a:ext cx="8147050" cy="2484438"/>
          </a:xfrm>
        </p:spPr>
        <p:txBody>
          <a:bodyPr wrap="square" lIns="91440" tIns="45720" rIns="91440" bIns="45720" numCol="1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ru-RU" sz="240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В результате нескольких переработок возникает летописный свод, который мы сейчас называем «Повесть временных лет». Нам она известна по более поздним летописным сводам — Лаврентьевской и </a:t>
            </a:r>
            <a:r>
              <a:rPr lang="ru-RU" sz="2400" dirty="0" err="1" smtClean="0">
                <a:ln>
                  <a:noFill/>
                </a:ln>
                <a:solidFill>
                  <a:schemeClr val="bg1"/>
                </a:solidFill>
                <a:effectLst/>
              </a:rPr>
              <a:t>Ипатьевской</a:t>
            </a:r>
            <a:r>
              <a:rPr lang="ru-RU" sz="240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 летописям.</a:t>
            </a:r>
            <a:r>
              <a:rPr lang="ru-RU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 </a:t>
            </a:r>
          </a:p>
        </p:txBody>
      </p:sp>
      <p:pic>
        <p:nvPicPr>
          <p:cNvPr id="9219" name="Picture 3" descr="C:\Documents and Settings\Кирилл\Мои документы\Мои рисунки\киеско-печорска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825" y="2708275"/>
            <a:ext cx="2574925" cy="3433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1" name="Rectangle 5"/>
          <p:cNvSpPr>
            <a:spLocks noGrp="1"/>
          </p:cNvSpPr>
          <p:nvPr>
            <p:ph type="ctrTitle" idx="4294967295"/>
          </p:nvPr>
        </p:nvSpPr>
        <p:spPr bwMode="auto">
          <a:xfrm>
            <a:off x="827088" y="548681"/>
            <a:ext cx="7631112" cy="5688608"/>
          </a:xfrm>
          <a:ln w="9525"/>
        </p:spPr>
        <p:txBody>
          <a:bodyPr wrap="square" lIns="91440" tIns="45720" rIns="91440" bIns="45720" numCol="1" compatLnSpc="1">
            <a:prstTxWarp prst="textNoShape">
              <a:avLst/>
            </a:prstTxWarp>
            <a:normAutofit/>
          </a:bodyPr>
          <a:lstStyle/>
          <a:p>
            <a:pPr>
              <a:defRPr/>
            </a:pPr>
            <a:r>
              <a:rPr lang="ru-RU" sz="360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Летописи сложны по составу. В них есть погодные записи — краткие и развернутые; рассказы о походах и смерти князей, сведения о затмениях солнца, луны, об эпидемиях и пожарах. В летописи включались тексты грамот, договоров, переложения устных исторических преданий, жития, поучения.</a:t>
            </a:r>
            <a:r>
              <a:rPr lang="ru-RU" sz="380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  </a:t>
            </a:r>
          </a:p>
        </p:txBody>
      </p:sp>
      <p:sp>
        <p:nvSpPr>
          <p:cNvPr id="2" name="Содержимое 1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marL="0" indent="0" algn="ctr" eaLnBrk="1" hangingPunct="1">
              <a:buFont typeface="Wingdings 2" pitchFamily="18" charset="2"/>
              <a:buNone/>
            </a:pPr>
            <a:endParaRPr lang="ru-RU" sz="4000" dirty="0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z="4000" smtClean="0">
                <a:solidFill>
                  <a:schemeClr val="bg1"/>
                </a:solidFill>
                <a:latin typeface="Arial" charset="0"/>
                <a:cs typeface="Arial" charset="0"/>
              </a:rPr>
              <a:t>В русской культуре летопись играет очень важную роль: она помогает людям узнать историю своего народа, узнать что такое добро и зло, как надо и как не надо поступать человеку.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/>
          </p:cNvSpPr>
          <p:nvPr>
            <p:ph type="title"/>
          </p:nvPr>
        </p:nvSpPr>
        <p:spPr bwMode="auto">
          <a:ln w="9525"/>
        </p:spPr>
        <p:txBody>
          <a:bodyPr wrap="square" lIns="91440" tIns="45720" rIns="91440" bIns="45720" numCol="1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ru-RU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Словарная работа</a:t>
            </a:r>
          </a:p>
        </p:txBody>
      </p:sp>
      <p:sp>
        <p:nvSpPr>
          <p:cNvPr id="25602" name="Rectangle 3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</p:spPr>
        <p:txBody>
          <a:bodyPr/>
          <a:lstStyle/>
          <a:p>
            <a:r>
              <a:rPr lang="ru-RU" sz="2200" dirty="0" smtClean="0"/>
              <a:t> </a:t>
            </a:r>
            <a:r>
              <a:rPr lang="ru-RU" sz="2200" i="1" dirty="0" smtClean="0">
                <a:solidFill>
                  <a:schemeClr val="bg1"/>
                </a:solidFill>
              </a:rPr>
              <a:t>Печенеги</a:t>
            </a:r>
            <a:r>
              <a:rPr lang="en-US" sz="2200" i="1" dirty="0" smtClean="0">
                <a:solidFill>
                  <a:schemeClr val="bg1"/>
                </a:solidFill>
              </a:rPr>
              <a:t> - </a:t>
            </a:r>
            <a:r>
              <a:rPr lang="ru-RU" sz="2200" dirty="0" smtClean="0">
                <a:solidFill>
                  <a:schemeClr val="bg1"/>
                </a:solidFill>
                <a:latin typeface="Arial" charset="0"/>
              </a:rPr>
              <a:t>союз кочевых племён, сложившийся предположительно в </a:t>
            </a:r>
            <a:r>
              <a:rPr lang="en-US" sz="2200" dirty="0" smtClean="0">
                <a:solidFill>
                  <a:schemeClr val="bg1"/>
                </a:solidFill>
                <a:latin typeface="Arial" charset="0"/>
              </a:rPr>
              <a:t>VIII – IX </a:t>
            </a:r>
            <a:r>
              <a:rPr lang="ru-RU" sz="2200" dirty="0" smtClean="0">
                <a:solidFill>
                  <a:schemeClr val="bg1"/>
                </a:solidFill>
                <a:latin typeface="Arial" charset="0"/>
              </a:rPr>
              <a:t>веках   </a:t>
            </a:r>
            <a:r>
              <a:rPr lang="ru-RU" sz="2200" dirty="0" smtClean="0">
                <a:solidFill>
                  <a:schemeClr val="bg1"/>
                </a:solidFill>
              </a:rPr>
              <a:t> </a:t>
            </a:r>
          </a:p>
          <a:p>
            <a:r>
              <a:rPr lang="ru-RU" sz="2200" i="1" dirty="0" smtClean="0">
                <a:solidFill>
                  <a:schemeClr val="bg1"/>
                </a:solidFill>
              </a:rPr>
              <a:t>Отрок</a:t>
            </a:r>
            <a:r>
              <a:rPr lang="en-US" sz="2200" i="1" dirty="0" smtClean="0">
                <a:solidFill>
                  <a:schemeClr val="bg1"/>
                </a:solidFill>
              </a:rPr>
              <a:t> - </a:t>
            </a:r>
            <a:r>
              <a:rPr lang="ru-RU" sz="2200" dirty="0" smtClean="0">
                <a:solidFill>
                  <a:schemeClr val="bg1"/>
                </a:solidFill>
                <a:latin typeface="Arial" charset="0"/>
              </a:rPr>
              <a:t>младший княжеский дружинник </a:t>
            </a:r>
            <a:r>
              <a:rPr lang="ru-RU" sz="2200" i="1" dirty="0" smtClean="0">
                <a:solidFill>
                  <a:schemeClr val="bg1"/>
                </a:solidFill>
                <a:latin typeface="Arial" charset="0"/>
              </a:rPr>
              <a:t>в Древней Руси</a:t>
            </a:r>
            <a:r>
              <a:rPr lang="ru-RU" sz="2200" dirty="0" smtClean="0">
                <a:solidFill>
                  <a:schemeClr val="bg1"/>
                </a:solidFill>
                <a:latin typeface="Arial" charset="0"/>
              </a:rPr>
              <a:t> </a:t>
            </a:r>
            <a:r>
              <a:rPr lang="ru-RU" sz="2200" dirty="0" smtClean="0">
                <a:solidFill>
                  <a:schemeClr val="bg1"/>
                </a:solidFill>
              </a:rPr>
              <a:t> </a:t>
            </a:r>
          </a:p>
          <a:p>
            <a:r>
              <a:rPr lang="ru-RU" sz="2200" i="1" dirty="0" smtClean="0">
                <a:solidFill>
                  <a:schemeClr val="bg1"/>
                </a:solidFill>
              </a:rPr>
              <a:t>Затворилась Ольга в Киеве</a:t>
            </a:r>
            <a:r>
              <a:rPr lang="ru-RU" sz="2200" dirty="0" smtClean="0">
                <a:solidFill>
                  <a:schemeClr val="bg1"/>
                </a:solidFill>
              </a:rPr>
              <a:t> — приказала закрыть, затворить ворота.  </a:t>
            </a:r>
          </a:p>
          <a:p>
            <a:r>
              <a:rPr lang="ru-RU" sz="2200" i="1" dirty="0" smtClean="0">
                <a:solidFill>
                  <a:schemeClr val="bg1"/>
                </a:solidFill>
              </a:rPr>
              <a:t>Изнемогали люди от голода и жажды</a:t>
            </a:r>
            <a:r>
              <a:rPr lang="ru-RU" sz="2200" dirty="0" smtClean="0">
                <a:solidFill>
                  <a:schemeClr val="bg1"/>
                </a:solidFill>
              </a:rPr>
              <a:t> — не могли больше терпеть голод и жажду. </a:t>
            </a:r>
          </a:p>
          <a:p>
            <a:r>
              <a:rPr lang="ru-RU" sz="2200" dirty="0" smtClean="0">
                <a:solidFill>
                  <a:schemeClr val="bg1"/>
                </a:solidFill>
              </a:rPr>
              <a:t> </a:t>
            </a:r>
            <a:r>
              <a:rPr lang="ru-RU" sz="2200" i="1" dirty="0" smtClean="0">
                <a:solidFill>
                  <a:schemeClr val="bg1"/>
                </a:solidFill>
              </a:rPr>
              <a:t>Ладья</a:t>
            </a:r>
            <a:r>
              <a:rPr lang="ru-RU" sz="2200" dirty="0" smtClean="0">
                <a:solidFill>
                  <a:schemeClr val="bg1"/>
                </a:solidFill>
              </a:rPr>
              <a:t> — большая лодка. </a:t>
            </a:r>
          </a:p>
          <a:p>
            <a:r>
              <a:rPr lang="ru-RU" sz="2200" i="1" dirty="0" smtClean="0">
                <a:solidFill>
                  <a:schemeClr val="bg1"/>
                </a:solidFill>
              </a:rPr>
              <a:t>Тужить</a:t>
            </a:r>
            <a:r>
              <a:rPr lang="ru-RU" sz="2200" dirty="0" smtClean="0">
                <a:solidFill>
                  <a:schemeClr val="bg1"/>
                </a:solidFill>
              </a:rPr>
              <a:t> — горевать </a:t>
            </a:r>
          </a:p>
          <a:p>
            <a:r>
              <a:rPr lang="ru-RU" sz="2200" i="1" dirty="0" smtClean="0">
                <a:solidFill>
                  <a:schemeClr val="bg1"/>
                </a:solidFill>
              </a:rPr>
              <a:t>Стан печенегов</a:t>
            </a:r>
            <a:r>
              <a:rPr lang="ru-RU" sz="2200" dirty="0" smtClean="0">
                <a:solidFill>
                  <a:schemeClr val="bg1"/>
                </a:solidFill>
              </a:rPr>
              <a:t> — становище, походный лагерь печенегов. </a:t>
            </a:r>
          </a:p>
          <a:p>
            <a:endParaRPr lang="ru-RU" sz="2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/>
          </p:cNvSpPr>
          <p:nvPr>
            <p:ph type="title"/>
          </p:nvPr>
        </p:nvSpPr>
        <p:spPr bwMode="auto">
          <a:ln w="9525"/>
        </p:spPr>
        <p:txBody>
          <a:bodyPr wrap="square" lIns="91440" tIns="45720" rIns="91440" bIns="45720" numCol="1" compatLnSpc="1">
            <a:prstTxWarp prst="textNoShape">
              <a:avLst/>
            </a:prstTxWarp>
          </a:bodyPr>
          <a:lstStyle/>
          <a:p>
            <a:pPr>
              <a:defRPr/>
            </a:pPr>
            <a:endParaRPr lang="ru-RU" smtClean="0">
              <a:ln>
                <a:noFill/>
              </a:ln>
              <a:effectLst/>
            </a:endParaRPr>
          </a:p>
        </p:txBody>
      </p:sp>
      <p:sp>
        <p:nvSpPr>
          <p:cNvPr id="26626" name="Rectangle 3"/>
          <p:cNvSpPr>
            <a:spLocks noGrp="1"/>
          </p:cNvSpPr>
          <p:nvPr>
            <p:ph type="body" idx="1"/>
          </p:nvPr>
        </p:nvSpPr>
        <p:spPr>
          <a:xfrm>
            <a:off x="468313" y="188913"/>
            <a:ext cx="8218487" cy="5937250"/>
          </a:xfrm>
        </p:spPr>
        <p:txBody>
          <a:bodyPr/>
          <a:lstStyle/>
          <a:p>
            <a:r>
              <a:rPr lang="ru-RU" i="1" dirty="0" smtClean="0">
                <a:solidFill>
                  <a:schemeClr val="bg1"/>
                </a:solidFill>
              </a:rPr>
              <a:t>Дружина</a:t>
            </a:r>
            <a:r>
              <a:rPr lang="ru-RU" dirty="0" smtClean="0">
                <a:solidFill>
                  <a:schemeClr val="bg1"/>
                </a:solidFill>
              </a:rPr>
              <a:t> — отряд воинов на службе у князя. </a:t>
            </a:r>
          </a:p>
          <a:p>
            <a:r>
              <a:rPr lang="ru-RU" i="1" dirty="0" smtClean="0">
                <a:solidFill>
                  <a:schemeClr val="bg1"/>
                </a:solidFill>
              </a:rPr>
              <a:t>Воевода</a:t>
            </a:r>
            <a:r>
              <a:rPr lang="ru-RU" dirty="0" smtClean="0">
                <a:solidFill>
                  <a:schemeClr val="bg1"/>
                </a:solidFill>
              </a:rPr>
              <a:t> — предводитель дружины. </a:t>
            </a:r>
          </a:p>
          <a:p>
            <a:r>
              <a:rPr lang="ru-RU" i="1" dirty="0" smtClean="0">
                <a:solidFill>
                  <a:schemeClr val="bg1"/>
                </a:solidFill>
              </a:rPr>
              <a:t>Княжичи</a:t>
            </a:r>
            <a:r>
              <a:rPr lang="ru-RU" dirty="0" smtClean="0">
                <a:solidFill>
                  <a:schemeClr val="bg1"/>
                </a:solidFill>
              </a:rPr>
              <a:t> — дети князя. </a:t>
            </a:r>
          </a:p>
          <a:p>
            <a:r>
              <a:rPr lang="ru-RU" i="1" dirty="0" smtClean="0">
                <a:solidFill>
                  <a:schemeClr val="bg1"/>
                </a:solidFill>
              </a:rPr>
              <a:t>Умчим</a:t>
            </a:r>
            <a:r>
              <a:rPr lang="ru-RU" dirty="0" smtClean="0">
                <a:solidFill>
                  <a:schemeClr val="bg1"/>
                </a:solidFill>
              </a:rPr>
              <a:t> — быстро перевезем. 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 </a:t>
            </a:r>
            <a:r>
              <a:rPr lang="ru-RU" i="1" dirty="0" smtClean="0">
                <a:solidFill>
                  <a:schemeClr val="bg1"/>
                </a:solidFill>
              </a:rPr>
              <a:t>Я муж его (князя)</a:t>
            </a:r>
            <a:r>
              <a:rPr lang="ru-RU" dirty="0" smtClean="0">
                <a:solidFill>
                  <a:schemeClr val="bg1"/>
                </a:solidFill>
              </a:rPr>
              <a:t> — я служу князю. </a:t>
            </a:r>
          </a:p>
          <a:p>
            <a:r>
              <a:rPr lang="ru-RU" i="1" dirty="0" smtClean="0">
                <a:solidFill>
                  <a:schemeClr val="bg1"/>
                </a:solidFill>
              </a:rPr>
              <a:t>Пришел в сторожах</a:t>
            </a:r>
            <a:r>
              <a:rPr lang="ru-RU" dirty="0" smtClean="0">
                <a:solidFill>
                  <a:schemeClr val="bg1"/>
                </a:solidFill>
              </a:rPr>
              <a:t> — возглавил передовой отряд. </a:t>
            </a:r>
          </a:p>
          <a:p>
            <a:r>
              <a:rPr lang="ru-RU" i="1" dirty="0" smtClean="0">
                <a:solidFill>
                  <a:schemeClr val="bg1"/>
                </a:solidFill>
              </a:rPr>
              <a:t>Отчина</a:t>
            </a:r>
            <a:r>
              <a:rPr lang="ru-RU" dirty="0" smtClean="0">
                <a:solidFill>
                  <a:schemeClr val="bg1"/>
                </a:solidFill>
              </a:rPr>
              <a:t> — владение, которое досталось по наследству от отца. </a:t>
            </a:r>
          </a:p>
          <a:p>
            <a:r>
              <a:rPr lang="ru-RU" i="1" dirty="0" smtClean="0">
                <a:solidFill>
                  <a:schemeClr val="bg1"/>
                </a:solidFill>
              </a:rPr>
              <a:t>Сокрушался</a:t>
            </a:r>
            <a:r>
              <a:rPr lang="ru-RU" dirty="0" smtClean="0">
                <a:solidFill>
                  <a:schemeClr val="bg1"/>
                </a:solidFill>
              </a:rPr>
              <a:t> — сильно печалился. </a:t>
            </a:r>
          </a:p>
          <a:p>
            <a:r>
              <a:rPr lang="ru-RU" i="1" dirty="0" smtClean="0">
                <a:solidFill>
                  <a:schemeClr val="bg1"/>
                </a:solidFill>
              </a:rPr>
              <a:t>Прогнал печенегов в поле</a:t>
            </a:r>
            <a:r>
              <a:rPr lang="ru-RU" dirty="0" smtClean="0">
                <a:solidFill>
                  <a:schemeClr val="bg1"/>
                </a:solidFill>
              </a:rPr>
              <a:t> — прогнал печенегов в степи в междуречье Днепра и Волги, где они обитали.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/>
          </p:cNvSpPr>
          <p:nvPr>
            <p:ph type="title"/>
          </p:nvPr>
        </p:nvSpPr>
        <p:spPr bwMode="auto">
          <a:ln w="9525"/>
        </p:spPr>
        <p:txBody>
          <a:bodyPr wrap="square" lIns="91440" tIns="45720" rIns="91440" bIns="45720" numCol="1" compatLnSpc="1">
            <a:prstTxWarp prst="textNoShape">
              <a:avLst/>
            </a:prstTxWarp>
          </a:bodyPr>
          <a:lstStyle/>
          <a:p>
            <a:pPr>
              <a:defRPr/>
            </a:pPr>
            <a:r>
              <a:rPr lang="ru-RU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Цитатный план</a:t>
            </a:r>
          </a:p>
        </p:txBody>
      </p:sp>
      <p:sp>
        <p:nvSpPr>
          <p:cNvPr id="27650" name="Rectangle 3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</p:spPr>
        <p:txBody>
          <a:bodyPr/>
          <a:lstStyle/>
          <a:p>
            <a:r>
              <a:rPr lang="ru-RU" i="1" dirty="0" smtClean="0">
                <a:solidFill>
                  <a:schemeClr val="bg1"/>
                </a:solidFill>
              </a:rPr>
              <a:t>Цитата</a:t>
            </a:r>
            <a:r>
              <a:rPr lang="ru-RU" dirty="0" smtClean="0">
                <a:solidFill>
                  <a:schemeClr val="bg1"/>
                </a:solidFill>
              </a:rPr>
              <a:t> — точная выдержка из какого-нибудь текста. </a:t>
            </a: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4800" dirty="0" smtClean="0">
                <a:solidFill>
                  <a:schemeClr val="bg1"/>
                </a:solidFill>
              </a:rPr>
              <a:t>1. </a:t>
            </a:r>
            <a:r>
              <a:rPr lang="ru-RU" sz="5400" dirty="0" smtClean="0">
                <a:solidFill>
                  <a:schemeClr val="bg1"/>
                </a:solidFill>
              </a:rPr>
              <a:t>Пришли впервые печенеги на Русскую землю, а Святослав был тогда в </a:t>
            </a:r>
            <a:r>
              <a:rPr lang="ru-RU" sz="5400" dirty="0" err="1" smtClean="0">
                <a:solidFill>
                  <a:schemeClr val="bg1"/>
                </a:solidFill>
              </a:rPr>
              <a:t>Переяславце</a:t>
            </a:r>
            <a:r>
              <a:rPr lang="ru-RU" sz="5400" dirty="0" smtClean="0">
                <a:solidFill>
                  <a:schemeClr val="bg1"/>
                </a:solidFill>
              </a:rPr>
              <a:t> на Дунае </a:t>
            </a:r>
            <a:endParaRPr lang="ru-RU" sz="5400" dirty="0">
              <a:solidFill>
                <a:schemeClr val="bg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6000" dirty="0" smtClean="0">
                <a:solidFill>
                  <a:schemeClr val="bg1"/>
                </a:solidFill>
              </a:rPr>
              <a:t>2. И затворилась Ольга в Киеве со внуками своими.</a:t>
            </a:r>
            <a:endParaRPr lang="ru-RU" sz="6000" dirty="0">
              <a:solidFill>
                <a:schemeClr val="bg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6600" dirty="0" smtClean="0">
                <a:solidFill>
                  <a:schemeClr val="bg1"/>
                </a:solidFill>
              </a:rPr>
              <a:t>3. Осадили печенеги город силою великой.</a:t>
            </a:r>
            <a:endParaRPr lang="ru-RU" sz="6600" dirty="0">
              <a:solidFill>
                <a:schemeClr val="bg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6000" dirty="0" smtClean="0">
                <a:solidFill>
                  <a:schemeClr val="bg1"/>
                </a:solidFill>
              </a:rPr>
              <a:t>4.  Стали тужить люди в городе, искать, кто бы мог перейти на ту сторону…</a:t>
            </a:r>
            <a:endParaRPr lang="ru-RU" sz="6000" dirty="0">
              <a:solidFill>
                <a:schemeClr val="bg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Кирилл\Мои документы\Мои рисунки\владимир святославович выбирает веру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357313" y="1643063"/>
            <a:ext cx="6215062" cy="4643437"/>
          </a:xfr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mtClean="0">
                <a:solidFill>
                  <a:schemeClr val="bg1"/>
                </a:solidFill>
              </a:rPr>
              <a:t>Начало письменности связано с крещением Руси в 998 году.</a:t>
            </a:r>
            <a:endParaRPr lang="ru-RU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15272"/>
          </a:xfrm>
        </p:spPr>
        <p:txBody>
          <a:bodyPr/>
          <a:lstStyle/>
          <a:p>
            <a:pPr>
              <a:buNone/>
            </a:pPr>
            <a:r>
              <a:rPr lang="ru-RU" sz="6600" dirty="0" smtClean="0">
                <a:solidFill>
                  <a:schemeClr val="bg1"/>
                </a:solidFill>
              </a:rPr>
              <a:t>5. Один отрок вышел из города с уздечкой, чтобы подумали – коня ищет, свой.</a:t>
            </a:r>
            <a:endParaRPr lang="ru-RU" sz="6600" dirty="0">
              <a:solidFill>
                <a:schemeClr val="bg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8000" dirty="0" smtClean="0">
                <a:solidFill>
                  <a:schemeClr val="bg1"/>
                </a:solidFill>
              </a:rPr>
              <a:t>6. Сообщил отрок дружине.</a:t>
            </a:r>
            <a:endParaRPr lang="ru-RU" sz="8000" dirty="0">
              <a:solidFill>
                <a:schemeClr val="bg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03304"/>
          </a:xfrm>
        </p:spPr>
        <p:txBody>
          <a:bodyPr/>
          <a:lstStyle/>
          <a:p>
            <a:pPr>
              <a:buNone/>
            </a:pPr>
            <a:r>
              <a:rPr lang="ru-RU" sz="6000" dirty="0" smtClean="0">
                <a:solidFill>
                  <a:schemeClr val="bg1"/>
                </a:solidFill>
              </a:rPr>
              <a:t>7.  Пришел воевода по имени </a:t>
            </a:r>
            <a:r>
              <a:rPr lang="ru-RU" sz="6000" dirty="0" err="1" smtClean="0">
                <a:solidFill>
                  <a:schemeClr val="bg1"/>
                </a:solidFill>
              </a:rPr>
              <a:t>Претич</a:t>
            </a:r>
            <a:r>
              <a:rPr lang="ru-RU" sz="6000" dirty="0" smtClean="0">
                <a:solidFill>
                  <a:schemeClr val="bg1"/>
                </a:solidFill>
              </a:rPr>
              <a:t>. Печенеги подумали, что пришел князь, и сбежали из города. </a:t>
            </a:r>
            <a:endParaRPr lang="ru-RU" sz="6000" dirty="0">
              <a:solidFill>
                <a:schemeClr val="bg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03304"/>
          </a:xfrm>
        </p:spPr>
        <p:txBody>
          <a:bodyPr/>
          <a:lstStyle/>
          <a:p>
            <a:pPr>
              <a:buNone/>
            </a:pPr>
            <a:r>
              <a:rPr lang="ru-RU" sz="7200" dirty="0" smtClean="0">
                <a:solidFill>
                  <a:schemeClr val="bg1"/>
                </a:solidFill>
              </a:rPr>
              <a:t>8. </a:t>
            </a:r>
            <a:r>
              <a:rPr lang="ru-RU" sz="7200" dirty="0" err="1" smtClean="0">
                <a:solidFill>
                  <a:schemeClr val="bg1"/>
                </a:solidFill>
              </a:rPr>
              <a:t>Претич</a:t>
            </a:r>
            <a:r>
              <a:rPr lang="ru-RU" sz="7200" dirty="0" smtClean="0">
                <a:solidFill>
                  <a:schemeClr val="bg1"/>
                </a:solidFill>
              </a:rPr>
              <a:t> сказал, что за ним идет войско.</a:t>
            </a:r>
            <a:endParaRPr lang="ru-RU" sz="7200" dirty="0">
              <a:solidFill>
                <a:schemeClr val="bg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59288"/>
          </a:xfrm>
        </p:spPr>
        <p:txBody>
          <a:bodyPr/>
          <a:lstStyle/>
          <a:p>
            <a:pPr>
              <a:buNone/>
            </a:pPr>
            <a:r>
              <a:rPr lang="ru-RU" sz="6000" dirty="0" smtClean="0">
                <a:solidFill>
                  <a:schemeClr val="bg1"/>
                </a:solidFill>
              </a:rPr>
              <a:t>9. </a:t>
            </a:r>
            <a:r>
              <a:rPr lang="ru-RU" sz="6000" dirty="0" err="1" smtClean="0">
                <a:solidFill>
                  <a:schemeClr val="bg1"/>
                </a:solidFill>
              </a:rPr>
              <a:t>Претич</a:t>
            </a:r>
            <a:r>
              <a:rPr lang="ru-RU" sz="6000" dirty="0" smtClean="0">
                <a:solidFill>
                  <a:schemeClr val="bg1"/>
                </a:solidFill>
              </a:rPr>
              <a:t> и печенежский князь подали друг другу руки.</a:t>
            </a:r>
            <a:endParaRPr lang="ru-RU" sz="6000" dirty="0">
              <a:solidFill>
                <a:schemeClr val="bg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15272"/>
          </a:xfrm>
        </p:spPr>
        <p:txBody>
          <a:bodyPr/>
          <a:lstStyle/>
          <a:p>
            <a:pPr>
              <a:buNone/>
            </a:pPr>
            <a:r>
              <a:rPr lang="ru-RU" sz="7200" dirty="0" smtClean="0">
                <a:solidFill>
                  <a:schemeClr val="bg1"/>
                </a:solidFill>
              </a:rPr>
              <a:t>10. Послание киевлян Святославу.</a:t>
            </a:r>
            <a:endParaRPr lang="ru-RU" sz="7200" dirty="0">
              <a:solidFill>
                <a:schemeClr val="bg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03304"/>
          </a:xfrm>
        </p:spPr>
        <p:txBody>
          <a:bodyPr/>
          <a:lstStyle/>
          <a:p>
            <a:pPr>
              <a:buNone/>
            </a:pPr>
            <a:r>
              <a:rPr lang="ru-RU" sz="6000" dirty="0" smtClean="0">
                <a:solidFill>
                  <a:schemeClr val="bg1"/>
                </a:solidFill>
              </a:rPr>
              <a:t>10. Возвращение Святослава и установленный им мир с печенегами.</a:t>
            </a:r>
            <a:endParaRPr lang="ru-RU" sz="6000" dirty="0">
              <a:solidFill>
                <a:schemeClr val="bg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Кирилл\Мои документы\Мои рисунки\кирилл и мефодий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357438" y="1928813"/>
            <a:ext cx="3357562" cy="428625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mtClean="0">
                <a:solidFill>
                  <a:schemeClr val="bg1"/>
                </a:solidFill>
              </a:rPr>
              <a:t>Братья Кирилл и </a:t>
            </a:r>
            <a:r>
              <a:rPr lang="ru-RU" err="1" smtClean="0">
                <a:solidFill>
                  <a:schemeClr val="bg1"/>
                </a:solidFill>
              </a:rPr>
              <a:t>Мефодий</a:t>
            </a:r>
            <a:r>
              <a:rPr lang="ru-RU" smtClean="0">
                <a:solidFill>
                  <a:schemeClr val="bg1"/>
                </a:solidFill>
              </a:rPr>
              <a:t> создали славянскую азбуку.</a:t>
            </a:r>
            <a:endParaRPr lang="ru-RU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Заголовок 2"/>
          <p:cNvPicPr>
            <a:picLocks noGrp="1" noChangeArrowheads="1"/>
          </p:cNvPicPr>
          <p:nvPr>
            <p:ph type="title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0"/>
            <a:ext cx="8626475" cy="1646238"/>
          </a:xfrm>
        </p:spPr>
      </p:pic>
      <p:pic>
        <p:nvPicPr>
          <p:cNvPr id="16386" name="Picture 2" descr="C:\Documents and Settings\Кирилл\Мои документы\Мои рисунки\уирилл и мефодий создают азбуку конец 12 века из летописи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428750" y="2000250"/>
            <a:ext cx="6072188" cy="42862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968625"/>
            <a:ext cx="8229600" cy="3197225"/>
          </a:xfrm>
        </p:spPr>
        <p:txBody>
          <a:bodyPr/>
          <a:lstStyle/>
          <a:p>
            <a:pPr eaLnBrk="1" hangingPunct="1"/>
            <a:r>
              <a:rPr lang="ru-RU" smtClean="0">
                <a:solidFill>
                  <a:schemeClr val="bg1"/>
                </a:solidFill>
              </a:rPr>
              <a:t>Житие</a:t>
            </a:r>
          </a:p>
          <a:p>
            <a:pPr eaLnBrk="1" hangingPunct="1"/>
            <a:r>
              <a:rPr lang="ru-RU" smtClean="0">
                <a:solidFill>
                  <a:schemeClr val="bg1"/>
                </a:solidFill>
              </a:rPr>
              <a:t>Поучение.</a:t>
            </a:r>
            <a:endParaRPr lang="en-US" smtClean="0">
              <a:solidFill>
                <a:schemeClr val="bg1"/>
              </a:solidFill>
            </a:endParaRPr>
          </a:p>
          <a:p>
            <a:pPr eaLnBrk="1" hangingPunct="1"/>
            <a:r>
              <a:rPr lang="ru-RU" smtClean="0">
                <a:solidFill>
                  <a:schemeClr val="bg1"/>
                </a:solidFill>
                <a:latin typeface="Arial" charset="0"/>
              </a:rPr>
              <a:t>Слово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97106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smtClean="0">
                <a:solidFill>
                  <a:schemeClr val="bg1"/>
                </a:solidFill>
                <a:latin typeface="Arial Black" pitchFamily="34" charset="0"/>
                <a:cs typeface="Arial" pitchFamily="34" charset="0"/>
              </a:rPr>
              <a:t>Вместе с письменностью на Русь пришли различные жанры византийской христианской литературы.</a:t>
            </a:r>
            <a:endParaRPr lang="ru-RU" sz="3200">
              <a:solidFill>
                <a:schemeClr val="bg1"/>
              </a:solidFill>
              <a:latin typeface="Arial Black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25613" y="-96838"/>
            <a:ext cx="6735762" cy="1865313"/>
          </a:xfrm>
        </p:spPr>
      </p:pic>
      <p:sp>
        <p:nvSpPr>
          <p:cNvPr id="18434" name="Содержимое 2"/>
          <p:cNvSpPr>
            <a:spLocks noGrp="1"/>
          </p:cNvSpPr>
          <p:nvPr>
            <p:ph type="subTitle" idx="1"/>
          </p:nvPr>
        </p:nvSpPr>
        <p:spPr>
          <a:xfrm>
            <a:off x="0" y="3886200"/>
            <a:ext cx="6400800" cy="1752600"/>
          </a:xfrm>
        </p:spPr>
        <p:txBody>
          <a:bodyPr/>
          <a:lstStyle/>
          <a:p>
            <a:pPr marL="0" indent="0" algn="ctr" eaLnBrk="1" hangingPunct="1">
              <a:buFont typeface="Wingdings 2" pitchFamily="18" charset="2"/>
              <a:buNone/>
            </a:pPr>
            <a:r>
              <a:rPr lang="ru-RU" smtClean="0"/>
              <a:t>.</a:t>
            </a:r>
          </a:p>
        </p:txBody>
      </p:sp>
      <p:pic>
        <p:nvPicPr>
          <p:cNvPr id="5" name="Picture 2" descr="C:\Documents and Settings\Кирилл\Мои документы\Мои рисунки\412px-14_2_List_of_Radzivill_Chr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213" y="1557338"/>
            <a:ext cx="3643312" cy="478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075" y="146050"/>
            <a:ext cx="8474075" cy="1231900"/>
          </a:xfrm>
        </p:spPr>
      </p:pic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238" cy="4572000"/>
          </a:xfrm>
        </p:spPr>
        <p:txBody>
          <a:bodyPr/>
          <a:lstStyle/>
          <a:p>
            <a:pPr eaLnBrk="1" hangingPunct="1"/>
            <a:r>
              <a:rPr lang="ru-RU" dirty="0" smtClean="0">
                <a:solidFill>
                  <a:schemeClr val="bg1"/>
                </a:solidFill>
              </a:rPr>
              <a:t>В Киеве был создан «Древнейший Киевский свод»</a:t>
            </a:r>
          </a:p>
        </p:txBody>
      </p:sp>
      <p:pic>
        <p:nvPicPr>
          <p:cNvPr id="6146" name="Picture 2" descr="C:\Documents and Settings\Кирилл\Мои документы\Мои рисунки\ярослав Мудрый 978-105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421313" y="2143125"/>
            <a:ext cx="2514600" cy="333375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chemeClr val="bg1"/>
                </a:solidFill>
                <a:latin typeface="Arial" charset="0"/>
                <a:cs typeface="Arial" charset="0"/>
              </a:rPr>
              <a:t>Записывают то, что происходит в настоящее время, указывают год, месяц, число и даже день недели. Такие записи получили название </a:t>
            </a:r>
            <a:r>
              <a:rPr lang="ru-RU" b="1" smtClean="0">
                <a:solidFill>
                  <a:schemeClr val="bg1"/>
                </a:solidFill>
                <a:latin typeface="Arial" charset="0"/>
                <a:cs typeface="Arial" charset="0"/>
              </a:rPr>
              <a:t>погодных.</a:t>
            </a:r>
          </a:p>
          <a:p>
            <a:pPr eaLnBrk="1" hangingPunct="1"/>
            <a:r>
              <a:rPr lang="ru-RU" b="1" smtClean="0">
                <a:solidFill>
                  <a:schemeClr val="bg1"/>
                </a:solidFill>
                <a:latin typeface="Arial" charset="0"/>
                <a:cs typeface="Arial" charset="0"/>
              </a:rPr>
              <a:t>Повествование начиналось словами «В лето…» отсюда и название «Летопись».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Летопись. Погодная запись.</a:t>
            </a:r>
            <a:endParaRPr lang="ru-RU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3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9" name="Rectangle 5"/>
          <p:cNvSpPr>
            <a:spLocks noGrp="1"/>
          </p:cNvSpPr>
          <p:nvPr>
            <p:ph type="title" idx="4294967295"/>
          </p:nvPr>
        </p:nvSpPr>
        <p:spPr bwMode="auto">
          <a:xfrm>
            <a:off x="468313" y="152400"/>
            <a:ext cx="7823200" cy="1260475"/>
          </a:xfrm>
          <a:ln w="9525"/>
        </p:spPr>
        <p:txBody>
          <a:bodyPr wrap="square" lIns="91440" tIns="45720" rIns="91440" bIns="45720" numCol="1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  <a:defRPr/>
            </a:pPr>
            <a:r>
              <a:rPr lang="ru-RU" sz="2000" dirty="0" smtClean="0">
                <a:ln>
                  <a:noFill/>
                </a:ln>
                <a:effectLst/>
              </a:rPr>
              <a:t> </a:t>
            </a:r>
            <a:r>
              <a:rPr lang="ru-RU" sz="200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В 1073 г. монах Киево-Печерского монастыря Никон Великий, используя «Древнейший Киевский свод», составил «Первый Киево-Печерский свод».</a:t>
            </a:r>
            <a:r>
              <a:rPr lang="ru-RU" sz="380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 </a:t>
            </a:r>
          </a:p>
        </p:txBody>
      </p:sp>
      <p:pic>
        <p:nvPicPr>
          <p:cNvPr id="7170" name="Picture 2" descr="C:\Documents and Settings\Кирилл\Мои документы\Мои рисунки\19век киево-печорская лавр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419475" y="1844675"/>
            <a:ext cx="5429250" cy="3857625"/>
          </a:xfrm>
        </p:spPr>
      </p:pic>
      <p:pic>
        <p:nvPicPr>
          <p:cNvPr id="10242" name="Picture 2" descr="C:\Documents and Settings\Кирилл\Мои документы\Мои рисунки\нестор составитель повести временных лет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750" y="1628775"/>
            <a:ext cx="1844675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321</TotalTime>
  <Words>299</Words>
  <Application>Microsoft Office PowerPoint</Application>
  <PresentationFormat>Экран (4:3)</PresentationFormat>
  <Paragraphs>45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Бумажная</vt:lpstr>
      <vt:lpstr>Слайд 1</vt:lpstr>
      <vt:lpstr>Начало письменности связано с крещением Руси в 998 году.</vt:lpstr>
      <vt:lpstr>Братья Кирилл и Мефодий создали славянскую азбуку.</vt:lpstr>
      <vt:lpstr>Слайд 4</vt:lpstr>
      <vt:lpstr>Вместе с письменностью на Русь пришли различные жанры византийской христианской литературы.</vt:lpstr>
      <vt:lpstr>Слайд 6</vt:lpstr>
      <vt:lpstr>Слайд 7</vt:lpstr>
      <vt:lpstr>Летопись. Погодная запись.</vt:lpstr>
      <vt:lpstr> В 1073 г. монах Киево-Печерского монастыря Никон Великий, используя «Древнейший Киевский свод», составил «Первый Киево-Печерский свод». </vt:lpstr>
      <vt:lpstr>В результате нескольких переработок возникает летописный свод, который мы сейчас называем «Повесть временных лет». Нам она известна по более поздним летописным сводам — Лаврентьевской и Ипатьевской летописям. </vt:lpstr>
      <vt:lpstr>Летописи сложны по составу. В них есть погодные записи — краткие и развернутые; рассказы о походах и смерти князей, сведения о затмениях солнца, луны, об эпидемиях и пожарах. В летописи включались тексты грамот, договоров, переложения устных исторических преданий, жития, поучения.  </vt:lpstr>
      <vt:lpstr>Слайд 12</vt:lpstr>
      <vt:lpstr>Словарная работа</vt:lpstr>
      <vt:lpstr>Слайд 14</vt:lpstr>
      <vt:lpstr>Цитатный план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Company>Чеботов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Начало письменности у восточных славян и возникновение древнерусской литературы.</dc:title>
  <dc:creator>Кирилл</dc:creator>
  <cp:lastModifiedBy>1</cp:lastModifiedBy>
  <cp:revision>23</cp:revision>
  <dcterms:created xsi:type="dcterms:W3CDTF">2009-10-03T05:50:57Z</dcterms:created>
  <dcterms:modified xsi:type="dcterms:W3CDTF">2015-10-05T07:42:00Z</dcterms:modified>
</cp:coreProperties>
</file>